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80" r:id="rId2"/>
    <p:sldId id="325" r:id="rId3"/>
    <p:sldId id="332" r:id="rId4"/>
    <p:sldId id="334" r:id="rId5"/>
    <p:sldId id="331" r:id="rId6"/>
    <p:sldId id="335" r:id="rId7"/>
    <p:sldId id="336" r:id="rId8"/>
    <p:sldId id="333" r:id="rId9"/>
    <p:sldId id="326" r:id="rId10"/>
    <p:sldId id="327" r:id="rId11"/>
    <p:sldId id="328" r:id="rId12"/>
    <p:sldId id="329" r:id="rId13"/>
    <p:sldId id="330" r:id="rId14"/>
    <p:sldId id="302" r:id="rId15"/>
    <p:sldId id="320" r:id="rId16"/>
    <p:sldId id="321" r:id="rId17"/>
    <p:sldId id="322" r:id="rId18"/>
    <p:sldId id="342" r:id="rId19"/>
    <p:sldId id="341" r:id="rId20"/>
    <p:sldId id="343" r:id="rId21"/>
    <p:sldId id="338" r:id="rId22"/>
    <p:sldId id="337" r:id="rId23"/>
    <p:sldId id="324" r:id="rId24"/>
    <p:sldId id="344" r:id="rId25"/>
    <p:sldId id="345" r:id="rId26"/>
    <p:sldId id="350" r:id="rId27"/>
    <p:sldId id="368" r:id="rId28"/>
    <p:sldId id="346" r:id="rId29"/>
    <p:sldId id="355" r:id="rId30"/>
    <p:sldId id="311" r:id="rId31"/>
    <p:sldId id="347" r:id="rId32"/>
    <p:sldId id="310" r:id="rId33"/>
    <p:sldId id="309" r:id="rId34"/>
    <p:sldId id="356" r:id="rId35"/>
    <p:sldId id="306" r:id="rId36"/>
    <p:sldId id="348" r:id="rId37"/>
    <p:sldId id="349" r:id="rId38"/>
    <p:sldId id="352" r:id="rId39"/>
    <p:sldId id="360" r:id="rId40"/>
    <p:sldId id="365" r:id="rId41"/>
    <p:sldId id="361" r:id="rId42"/>
    <p:sldId id="362" r:id="rId43"/>
    <p:sldId id="357" r:id="rId44"/>
    <p:sldId id="351" r:id="rId45"/>
    <p:sldId id="353" r:id="rId46"/>
    <p:sldId id="354" r:id="rId47"/>
    <p:sldId id="363" r:id="rId48"/>
    <p:sldId id="364" r:id="rId49"/>
    <p:sldId id="367" r:id="rId50"/>
    <p:sldId id="269" r:id="rId51"/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74" r:id="rId61"/>
    <p:sldId id="270" r:id="rId62"/>
    <p:sldId id="271" r:id="rId63"/>
    <p:sldId id="272" r:id="rId64"/>
    <p:sldId id="380" r:id="rId65"/>
    <p:sldId id="381" r:id="rId66"/>
    <p:sldId id="382" r:id="rId67"/>
    <p:sldId id="383" r:id="rId68"/>
    <p:sldId id="385" r:id="rId69"/>
    <p:sldId id="386" r:id="rId70"/>
    <p:sldId id="387" r:id="rId71"/>
    <p:sldId id="388" r:id="rId72"/>
    <p:sldId id="389" r:id="rId73"/>
    <p:sldId id="390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3E1C93-3969-44D4-9B40-77BAC1EB8C52}">
          <p14:sldIdLst>
            <p14:sldId id="280"/>
            <p14:sldId id="325"/>
            <p14:sldId id="332"/>
            <p14:sldId id="334"/>
            <p14:sldId id="331"/>
            <p14:sldId id="335"/>
            <p14:sldId id="336"/>
            <p14:sldId id="333"/>
            <p14:sldId id="326"/>
            <p14:sldId id="327"/>
            <p14:sldId id="328"/>
            <p14:sldId id="329"/>
            <p14:sldId id="330"/>
          </p14:sldIdLst>
        </p14:section>
        <p14:section name="Untitled Section" id="{1CAD17BE-7E58-4E5B-98EA-7000BDA3ED4A}">
          <p14:sldIdLst>
            <p14:sldId id="302"/>
            <p14:sldId id="320"/>
            <p14:sldId id="321"/>
            <p14:sldId id="322"/>
            <p14:sldId id="342"/>
            <p14:sldId id="341"/>
            <p14:sldId id="343"/>
            <p14:sldId id="338"/>
            <p14:sldId id="337"/>
            <p14:sldId id="324"/>
            <p14:sldId id="344"/>
            <p14:sldId id="345"/>
            <p14:sldId id="350"/>
            <p14:sldId id="368"/>
            <p14:sldId id="346"/>
            <p14:sldId id="355"/>
            <p14:sldId id="311"/>
            <p14:sldId id="347"/>
            <p14:sldId id="310"/>
            <p14:sldId id="309"/>
            <p14:sldId id="356"/>
            <p14:sldId id="306"/>
            <p14:sldId id="348"/>
            <p14:sldId id="349"/>
            <p14:sldId id="352"/>
            <p14:sldId id="360"/>
            <p14:sldId id="365"/>
            <p14:sldId id="361"/>
            <p14:sldId id="362"/>
            <p14:sldId id="357"/>
            <p14:sldId id="351"/>
            <p14:sldId id="353"/>
            <p14:sldId id="354"/>
            <p14:sldId id="363"/>
            <p14:sldId id="364"/>
            <p14:sldId id="367"/>
            <p14:sldId id="269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74"/>
            <p14:sldId id="270"/>
            <p14:sldId id="271"/>
            <p14:sldId id="272"/>
            <p14:sldId id="380"/>
            <p14:sldId id="381"/>
            <p14:sldId id="382"/>
            <p14:sldId id="383"/>
            <p14:sldId id="385"/>
            <p14:sldId id="386"/>
            <p14:sldId id="387"/>
            <p14:sldId id="388"/>
            <p14:sldId id="389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829"/>
    <a:srgbClr val="19282F"/>
    <a:srgbClr val="41687A"/>
    <a:srgbClr val="2C4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6" autoAdjust="0"/>
    <p:restoredTop sz="86380" autoAdjust="0"/>
  </p:normalViewPr>
  <p:slideViewPr>
    <p:cSldViewPr snapToGrid="0">
      <p:cViewPr varScale="1">
        <p:scale>
          <a:sx n="78" d="100"/>
          <a:sy n="78" d="100"/>
        </p:scale>
        <p:origin x="51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40" y="246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4EEA19-9AB0-4CA0-BEC7-661F3D8E7A8B}" type="doc">
      <dgm:prSet loTypeId="urn:microsoft.com/office/officeart/2005/8/layout/cycle2" loCatId="cycle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B808096-9BE2-436C-A590-DA979CB9F505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800" b="1" dirty="0">
            <a:solidFill>
              <a:srgbClr val="002060"/>
            </a:solidFill>
            <a:latin typeface="Adobe Arabic" panose="02040503050201020203" pitchFamily="18" charset="-78"/>
            <a:cs typeface="Adobe Arabic" panose="02040503050201020203" pitchFamily="18" charset="-78"/>
          </a:endParaRPr>
        </a:p>
        <a:p>
          <a:pPr>
            <a:lnSpc>
              <a:spcPct val="100000"/>
            </a:lnSpc>
          </a:pPr>
          <a:r>
            <a:rPr lang="en-US" sz="2800" b="1" dirty="0">
              <a:solidFill>
                <a:srgbClr val="002060"/>
              </a:solidFill>
              <a:latin typeface="Adobe Arabic" panose="02040503050201020203" pitchFamily="18" charset="-78"/>
              <a:cs typeface="Adobe Arabic" panose="02040503050201020203" pitchFamily="18" charset="-78"/>
            </a:rPr>
            <a:t>ROBOTICS</a:t>
          </a:r>
        </a:p>
        <a:p>
          <a:pPr>
            <a:lnSpc>
              <a:spcPct val="90000"/>
            </a:lnSpc>
          </a:pPr>
          <a:endParaRPr lang="en-US" sz="2800" b="1" dirty="0">
            <a:solidFill>
              <a:srgbClr val="002060"/>
            </a:solidFill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F12A7770-DB36-407F-85B4-AAB5CFFFD6F7}" type="parTrans" cxnId="{D3AEF789-BD3C-4972-B6F0-2BC68B356CB9}">
      <dgm:prSet/>
      <dgm:spPr/>
      <dgm:t>
        <a:bodyPr/>
        <a:lstStyle/>
        <a:p>
          <a:endParaRPr lang="en-US" sz="1800" b="1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1D176A5A-7D66-4B49-A8CB-9791DA83D583}" type="sibTrans" cxnId="{D3AEF789-BD3C-4972-B6F0-2BC68B356CB9}">
      <dgm:prSet custT="1"/>
      <dgm:spPr/>
      <dgm:t>
        <a:bodyPr/>
        <a:lstStyle/>
        <a:p>
          <a:endParaRPr lang="en-US" sz="1600" b="1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C0B8B0D7-93F4-4B20-AE62-F0A174D8199F}" type="pres">
      <dgm:prSet presAssocID="{E14EEA19-9AB0-4CA0-BEC7-661F3D8E7A8B}" presName="cycle" presStyleCnt="0">
        <dgm:presLayoutVars>
          <dgm:dir/>
          <dgm:resizeHandles val="exact"/>
        </dgm:presLayoutVars>
      </dgm:prSet>
      <dgm:spPr/>
    </dgm:pt>
    <dgm:pt modelId="{BED2DFD7-0430-4EF1-9215-9ED14848D8E9}" type="pres">
      <dgm:prSet presAssocID="{CB808096-9BE2-436C-A590-DA979CB9F505}" presName="node" presStyleLbl="node1" presStyleIdx="0" presStyleCnt="1" custScaleX="77286" custScaleY="61646" custRadScaleRad="108969" custRadScaleInc="-9">
        <dgm:presLayoutVars>
          <dgm:bulletEnabled val="1"/>
        </dgm:presLayoutVars>
      </dgm:prSet>
      <dgm:spPr/>
    </dgm:pt>
  </dgm:ptLst>
  <dgm:cxnLst>
    <dgm:cxn modelId="{829D1102-9510-4508-8162-D3DB9607B1CA}" type="presOf" srcId="{CB808096-9BE2-436C-A590-DA979CB9F505}" destId="{BED2DFD7-0430-4EF1-9215-9ED14848D8E9}" srcOrd="0" destOrd="0" presId="urn:microsoft.com/office/officeart/2005/8/layout/cycle2"/>
    <dgm:cxn modelId="{8AC11876-D407-48E2-924E-F7BCF42F7AB9}" type="presOf" srcId="{E14EEA19-9AB0-4CA0-BEC7-661F3D8E7A8B}" destId="{C0B8B0D7-93F4-4B20-AE62-F0A174D8199F}" srcOrd="0" destOrd="0" presId="urn:microsoft.com/office/officeart/2005/8/layout/cycle2"/>
    <dgm:cxn modelId="{D3AEF789-BD3C-4972-B6F0-2BC68B356CB9}" srcId="{E14EEA19-9AB0-4CA0-BEC7-661F3D8E7A8B}" destId="{CB808096-9BE2-436C-A590-DA979CB9F505}" srcOrd="0" destOrd="0" parTransId="{F12A7770-DB36-407F-85B4-AAB5CFFFD6F7}" sibTransId="{1D176A5A-7D66-4B49-A8CB-9791DA83D583}"/>
    <dgm:cxn modelId="{1023100E-8906-44E3-B51C-BF96AA3C1ABC}" type="presParOf" srcId="{C0B8B0D7-93F4-4B20-AE62-F0A174D8199F}" destId="{BED2DFD7-0430-4EF1-9215-9ED14848D8E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2DFD7-0430-4EF1-9215-9ED14848D8E9}">
      <dsp:nvSpPr>
        <dsp:cNvPr id="0" name=""/>
        <dsp:cNvSpPr/>
      </dsp:nvSpPr>
      <dsp:spPr>
        <a:xfrm>
          <a:off x="496772" y="957274"/>
          <a:ext cx="3816767" cy="304438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1" kern="1200" dirty="0">
            <a:solidFill>
              <a:srgbClr val="002060"/>
            </a:solidFill>
            <a:latin typeface="Adobe Arabic" panose="02040503050201020203" pitchFamily="18" charset="-78"/>
            <a:cs typeface="Adobe Arabic" panose="02040503050201020203" pitchFamily="18" charset="-78"/>
          </a:endParaRP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2060"/>
              </a:solidFill>
              <a:latin typeface="Adobe Arabic" panose="02040503050201020203" pitchFamily="18" charset="-78"/>
              <a:cs typeface="Adobe Arabic" panose="02040503050201020203" pitchFamily="18" charset="-78"/>
            </a:rPr>
            <a:t>ROBOTICS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1" kern="1200" dirty="0">
            <a:solidFill>
              <a:srgbClr val="002060"/>
            </a:solidFill>
            <a:latin typeface="Adobe Arabic" panose="02040503050201020203" pitchFamily="18" charset="-78"/>
            <a:cs typeface="Adobe Arabic" panose="02040503050201020203" pitchFamily="18" charset="-78"/>
          </a:endParaRPr>
        </a:p>
      </dsp:txBody>
      <dsp:txXfrm>
        <a:off x="1055725" y="1403114"/>
        <a:ext cx="2698861" cy="2152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3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2" y="1449148"/>
            <a:ext cx="10572000" cy="2971051"/>
          </a:xfrm>
        </p:spPr>
        <p:txBody>
          <a:bodyPr/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2" y="5280849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7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1"/>
            <a:ext cx="1056141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9"/>
            <a:ext cx="10561419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18" indent="0">
              <a:buNone/>
              <a:defRPr sz="1200"/>
            </a:lvl2pPr>
            <a:lvl3pPr marL="914435" indent="0">
              <a:buNone/>
              <a:defRPr sz="1001"/>
            </a:lvl3pPr>
            <a:lvl4pPr marL="1371651" indent="0">
              <a:buNone/>
              <a:defRPr sz="900"/>
            </a:lvl4pPr>
            <a:lvl5pPr marL="1828869" indent="0">
              <a:buNone/>
              <a:defRPr sz="900"/>
            </a:lvl5pPr>
            <a:lvl6pPr marL="2286085" indent="0">
              <a:buNone/>
              <a:defRPr sz="900"/>
            </a:lvl6pPr>
            <a:lvl7pPr marL="2743302" indent="0">
              <a:buNone/>
              <a:defRPr sz="900"/>
            </a:lvl7pPr>
            <a:lvl8pPr marL="3200520" indent="0">
              <a:buNone/>
              <a:defRPr sz="900"/>
            </a:lvl8pPr>
            <a:lvl9pPr marL="3657738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9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8" y="1081457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9" y="1238503"/>
            <a:ext cx="5893840" cy="2645912"/>
          </a:xfrm>
        </p:spPr>
        <p:txBody>
          <a:bodyPr anchor="b"/>
          <a:lstStyle>
            <a:lvl1pPr algn="l">
              <a:defRPr sz="4201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5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1">
                <a:solidFill>
                  <a:schemeClr val="tx1"/>
                </a:solidFill>
              </a:defRPr>
            </a:lvl1pPr>
            <a:lvl2pPr marL="45721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51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8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0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5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73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9"/>
            <a:ext cx="3810002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5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90" y="2435960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1" y="2286002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6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1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4" y="446090"/>
            <a:ext cx="4522348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1" y="586172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2" y="446090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4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1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5" y="447189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2222289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4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9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2"/>
            <a:ext cx="10561419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1">
                <a:solidFill>
                  <a:schemeClr val="tx1"/>
                </a:solidFill>
              </a:defRPr>
            </a:lvl1pPr>
            <a:lvl2pPr marL="45721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51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8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0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5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73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1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3" y="2222288"/>
            <a:ext cx="5185874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20" y="2222288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1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31" y="2174876"/>
            <a:ext cx="518985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18" indent="0">
              <a:buNone/>
              <a:defRPr sz="2000" b="1"/>
            </a:lvl2pPr>
            <a:lvl3pPr marL="914435" indent="0">
              <a:buNone/>
              <a:defRPr sz="1801" b="1"/>
            </a:lvl3pPr>
            <a:lvl4pPr marL="1371651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5" indent="0">
              <a:buNone/>
              <a:defRPr sz="1600" b="1"/>
            </a:lvl6pPr>
            <a:lvl7pPr marL="2743302" indent="0">
              <a:buNone/>
              <a:defRPr sz="1600" b="1"/>
            </a:lvl7pPr>
            <a:lvl8pPr marL="3200520" indent="0">
              <a:buNone/>
              <a:defRPr sz="1600" b="1"/>
            </a:lvl8pPr>
            <a:lvl9pPr marL="365773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41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20" y="2174876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18" indent="0">
              <a:buNone/>
              <a:defRPr sz="2000" b="1"/>
            </a:lvl2pPr>
            <a:lvl3pPr marL="914435" indent="0">
              <a:buNone/>
              <a:defRPr sz="1801" b="1"/>
            </a:lvl3pPr>
            <a:lvl4pPr marL="1371651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5" indent="0">
              <a:buNone/>
              <a:defRPr sz="1600" b="1"/>
            </a:lvl6pPr>
            <a:lvl7pPr marL="2743302" indent="0">
              <a:buNone/>
              <a:defRPr sz="1600" b="1"/>
            </a:lvl7pPr>
            <a:lvl8pPr marL="3200520" indent="0">
              <a:buNone/>
              <a:defRPr sz="1600" b="1"/>
            </a:lvl8pPr>
            <a:lvl9pPr marL="365773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20" y="2751141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6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1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3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3" y="446089"/>
            <a:ext cx="3547532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3" y="446088"/>
            <a:ext cx="3547532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4" y="446091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3" y="2260741"/>
            <a:ext cx="3547532" cy="3600311"/>
          </a:xfrm>
        </p:spPr>
        <p:txBody>
          <a:bodyPr/>
          <a:lstStyle>
            <a:lvl1pPr marL="0" indent="0">
              <a:buNone/>
              <a:defRPr sz="1401"/>
            </a:lvl1pPr>
            <a:lvl2pPr marL="457218" indent="0">
              <a:buNone/>
              <a:defRPr sz="1200"/>
            </a:lvl2pPr>
            <a:lvl3pPr marL="914435" indent="0">
              <a:buNone/>
              <a:defRPr sz="1001"/>
            </a:lvl3pPr>
            <a:lvl4pPr marL="1371651" indent="0">
              <a:buNone/>
              <a:defRPr sz="900"/>
            </a:lvl4pPr>
            <a:lvl5pPr marL="1828869" indent="0">
              <a:buNone/>
              <a:defRPr sz="900"/>
            </a:lvl5pPr>
            <a:lvl6pPr marL="2286085" indent="0">
              <a:buNone/>
              <a:defRPr sz="900"/>
            </a:lvl6pPr>
            <a:lvl7pPr marL="2743302" indent="0">
              <a:buNone/>
              <a:defRPr sz="900"/>
            </a:lvl7pPr>
            <a:lvl8pPr marL="3200520" indent="0">
              <a:buNone/>
              <a:defRPr sz="900"/>
            </a:lvl8pPr>
            <a:lvl9pPr marL="3657738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7" y="727524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22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7" y="2344687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18" indent="0">
              <a:buNone/>
              <a:defRPr sz="1200"/>
            </a:lvl2pPr>
            <a:lvl3pPr marL="914435" indent="0">
              <a:buNone/>
              <a:defRPr sz="1001"/>
            </a:lvl3pPr>
            <a:lvl4pPr marL="1371651" indent="0">
              <a:buNone/>
              <a:defRPr sz="900"/>
            </a:lvl4pPr>
            <a:lvl5pPr marL="1828869" indent="0">
              <a:buNone/>
              <a:defRPr sz="900"/>
            </a:lvl5pPr>
            <a:lvl6pPr marL="2286085" indent="0">
              <a:buNone/>
              <a:defRPr sz="900"/>
            </a:lvl6pPr>
            <a:lvl7pPr marL="2743302" indent="0">
              <a:buNone/>
              <a:defRPr sz="900"/>
            </a:lvl7pPr>
            <a:lvl8pPr marL="3200520" indent="0">
              <a:buNone/>
              <a:defRPr sz="900"/>
            </a:lvl8pPr>
            <a:lvl9pPr marL="3657738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2" y="6041365"/>
            <a:ext cx="976878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8" y="6041365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91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5" y="447189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4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5" y="6041365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30" y="6041365"/>
            <a:ext cx="134370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2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8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hf sldNum="0" hdr="0" ftr="0" dt="0"/>
  <p:txStyles>
    <p:titleStyle>
      <a:lvl1pPr algn="l" defTabSz="457218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13" indent="-342913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742978" indent="-285760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4" indent="-228609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2" indent="-228609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09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90" indent="-228609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104" indent="-228609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20" indent="-228609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136" indent="-228609" algn="l" defTabSz="457218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5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1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5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2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0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8" algn="l" defTabSz="45721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picture containing person, holding, cellphone, man&#10;&#10;Description automatically generated">
            <a:extLst>
              <a:ext uri="{FF2B5EF4-FFF2-40B4-BE49-F238E27FC236}">
                <a16:creationId xmlns:a16="http://schemas.microsoft.com/office/drawing/2014/main" id="{48A8FC05-0639-4361-88FB-9E49CFB2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r="8524" b="2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CC67C9-6AEE-4B1A-94F2-36EDCC6B4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543704"/>
              </p:ext>
            </p:extLst>
          </p:nvPr>
        </p:nvGraphicFramePr>
        <p:xfrm>
          <a:off x="12710" y="1403108"/>
          <a:ext cx="6927428" cy="4944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 Diagonal Corner Rectangle 4"/>
          <p:cNvSpPr/>
          <p:nvPr/>
        </p:nvSpPr>
        <p:spPr>
          <a:xfrm>
            <a:off x="509451" y="418011"/>
            <a:ext cx="4153989" cy="87521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TECHNOLOGY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HUBHAM\Desktop\1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954"/>
            <a:ext cx="12192000" cy="659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HUBHAM\Deskto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SHUBHAM\Desktop\2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HUBHAM\Desktop\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67" y="814671"/>
            <a:ext cx="7861111" cy="51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Robot word  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92212" y="3246719"/>
            <a:ext cx="8946541" cy="1909482"/>
          </a:xfrm>
          <a:prstGeom prst="rect">
            <a:avLst/>
          </a:prstGeom>
        </p:spPr>
        <p:txBody>
          <a:bodyPr>
            <a:normAutofit/>
          </a:bodyPr>
          <a:lstStyle>
            <a:lvl1pPr marL="342913" indent="-342913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78" indent="-285760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4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62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78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9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10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2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136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Wingdings"/>
              <a:buChar char=""/>
            </a:pP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b="1" dirty="0"/>
              <a:t>Robot</a:t>
            </a:r>
            <a:r>
              <a:rPr lang="en-US" sz="2400" dirty="0"/>
              <a:t> is drawn from an old Church Slavonic </a:t>
            </a:r>
            <a:r>
              <a:rPr lang="en-US" sz="2400" b="1" dirty="0"/>
              <a:t>word</a:t>
            </a:r>
            <a:r>
              <a:rPr lang="en-US" sz="2400" dirty="0"/>
              <a:t>, </a:t>
            </a:r>
            <a:r>
              <a:rPr lang="en-US" sz="2400" dirty="0" err="1"/>
              <a:t>robota</a:t>
            </a:r>
            <a:r>
              <a:rPr lang="en-US" sz="2400" dirty="0"/>
              <a:t>, for “servitude,” “forced labor” or “slave.”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542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country made the first robot?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92212" y="3246719"/>
            <a:ext cx="8946541" cy="1909482"/>
          </a:xfrm>
          <a:prstGeom prst="rect">
            <a:avLst/>
          </a:prstGeom>
        </p:spPr>
        <p:txBody>
          <a:bodyPr>
            <a:normAutofit/>
          </a:bodyPr>
          <a:lstStyle>
            <a:lvl1pPr marL="342913" indent="-342913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78" indent="-285760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4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62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78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9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10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2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136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Japan</a:t>
            </a:r>
          </a:p>
          <a:p>
            <a:r>
              <a:rPr lang="en-US" sz="2800" dirty="0"/>
              <a:t>In 1967 the first industrial robot</a:t>
            </a:r>
          </a:p>
        </p:txBody>
      </p:sp>
    </p:spTree>
    <p:extLst>
      <p:ext uri="{BB962C8B-B14F-4D97-AF65-F5344CB8AC3E}">
        <p14:creationId xmlns:p14="http://schemas.microsoft.com/office/powerpoint/2010/main" val="31934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father of robotics?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92212" y="3299862"/>
            <a:ext cx="8946541" cy="1909482"/>
          </a:xfrm>
          <a:prstGeom prst="rect">
            <a:avLst/>
          </a:prstGeom>
        </p:spPr>
        <p:txBody>
          <a:bodyPr>
            <a:normAutofit/>
          </a:bodyPr>
          <a:lstStyle>
            <a:lvl1pPr marL="342913" indent="-342913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78" indent="-285760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4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62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78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9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10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2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136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None/>
            </a:pPr>
            <a:r>
              <a:rPr lang="en-US" sz="4400" b="1" dirty="0"/>
              <a:t>Joseph </a:t>
            </a:r>
            <a:r>
              <a:rPr lang="en-US" sz="4400" b="1" dirty="0" err="1"/>
              <a:t>Engelberger</a:t>
            </a:r>
            <a:endParaRPr lang="en-US" sz="4400" b="1" dirty="0"/>
          </a:p>
          <a:p>
            <a:pPr marL="0" indent="0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None/>
            </a:pPr>
            <a:r>
              <a:rPr lang="en-US" sz="2400" dirty="0"/>
              <a:t>Columbia University (B.S., 1946; M.S., 1949)</a:t>
            </a:r>
          </a:p>
          <a:p>
            <a:pPr marL="0" indent="0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934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invented the first robot in 1921?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15041" y="3233071"/>
            <a:ext cx="8946541" cy="1909482"/>
          </a:xfrm>
          <a:prstGeom prst="rect">
            <a:avLst/>
          </a:prstGeom>
        </p:spPr>
        <p:txBody>
          <a:bodyPr>
            <a:normAutofit/>
          </a:bodyPr>
          <a:lstStyle>
            <a:lvl1pPr marL="342913" indent="-342913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78" indent="-285760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4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62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78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9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10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2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136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None/>
            </a:pPr>
            <a:r>
              <a:rPr lang="en-US" sz="4000" b="1" dirty="0" err="1"/>
              <a:t>Karel</a:t>
            </a:r>
            <a:r>
              <a:rPr lang="en-US" sz="4000" b="1" dirty="0"/>
              <a:t> Capek</a:t>
            </a:r>
            <a:endParaRPr lang="en-US" sz="4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34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lang="en-US" sz="2000" b="1" dirty="0">
                <a:solidFill>
                  <a:srgbClr val="FFFF00"/>
                </a:solidFill>
                <a:ea typeface="Segoe UI" pitchFamily="34" charset="0"/>
                <a:cs typeface="Segoe UI" pitchFamily="34" charset="0"/>
              </a:rPr>
              <a:t>Robot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Mechanical device that performs </a:t>
            </a:r>
            <a:r>
              <a:rPr lang="en-US" sz="2000" spc="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human</a:t>
            </a:r>
            <a:r>
              <a:rPr lang="en-US" sz="2000" spc="-2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tasks,</a:t>
            </a:r>
            <a:r>
              <a:rPr lang="en-US" sz="2000" spc="-1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either</a:t>
            </a:r>
            <a:r>
              <a:rPr lang="en-US" sz="2000" spc="-2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automatically</a:t>
            </a:r>
            <a:r>
              <a:rPr lang="en-US" sz="2000" spc="-4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 by</a:t>
            </a:r>
            <a:r>
              <a:rPr lang="en-US" sz="2000" spc="-1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remote </a:t>
            </a:r>
            <a:r>
              <a:rPr lang="en-US" sz="2000" spc="-78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control.</a:t>
            </a:r>
            <a:endParaRPr lang="en-US" sz="2000" dirty="0">
              <a:ea typeface="Segoe UI" pitchFamily="34" charset="0"/>
              <a:cs typeface="Segoe UI" pitchFamily="34" charset="0"/>
            </a:endParaRPr>
          </a:p>
          <a:p>
            <a:pPr marL="355600" marR="8509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lang="en-US" sz="2000" b="1" dirty="0">
                <a:solidFill>
                  <a:srgbClr val="FFFF00"/>
                </a:solidFill>
                <a:ea typeface="Segoe UI" pitchFamily="34" charset="0"/>
                <a:cs typeface="Segoe UI" pitchFamily="34" charset="0"/>
              </a:rPr>
              <a:t>Robotics</a:t>
            </a:r>
            <a:r>
              <a:rPr lang="en-US" sz="2000" b="1" spc="-35" dirty="0">
                <a:solidFill>
                  <a:srgbClr val="FFFF0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</a:t>
            </a:r>
            <a:r>
              <a:rPr lang="en-US" sz="2000" spc="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Study</a:t>
            </a:r>
            <a:r>
              <a:rPr lang="en-US" sz="2000" spc="-2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and</a:t>
            </a:r>
            <a:r>
              <a:rPr lang="en-US" sz="2000" spc="-1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application</a:t>
            </a:r>
            <a:r>
              <a:rPr lang="en-US" sz="2000" spc="-4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of robot </a:t>
            </a:r>
            <a:r>
              <a:rPr lang="en-US" sz="2000" spc="-78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spc="-2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technology.</a:t>
            </a: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  <a:tab pos="4623435" algn="l"/>
              </a:tabLst>
            </a:pPr>
            <a:r>
              <a:rPr lang="en-US" sz="2000" dirty="0">
                <a:solidFill>
                  <a:srgbClr val="FFFFFF"/>
                </a:solidFill>
                <a:cs typeface="Times New Roman"/>
              </a:rPr>
              <a:t>What</a:t>
            </a:r>
            <a:r>
              <a:rPr lang="en-US" sz="2000" spc="-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is</a:t>
            </a:r>
            <a:r>
              <a:rPr lang="en-US" sz="2000" spc="1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the</a:t>
            </a:r>
            <a:r>
              <a:rPr lang="en-US" sz="2000" spc="-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Definition</a:t>
            </a:r>
            <a:r>
              <a:rPr lang="en-US" sz="2000" spc="-1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of a</a:t>
            </a:r>
            <a:r>
              <a:rPr lang="en-US" sz="2000" spc="-4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C000"/>
                </a:solidFill>
                <a:cs typeface="Times New Roman"/>
              </a:rPr>
              <a:t>Robot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?</a:t>
            </a:r>
            <a:endParaRPr lang="en-US" sz="2000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Wingdings"/>
              <a:buChar char=""/>
            </a:pPr>
            <a:endParaRPr lang="en-US" sz="2000" dirty="0">
              <a:cs typeface="Times New Roman"/>
            </a:endParaRPr>
          </a:p>
          <a:p>
            <a:pPr marL="355600" marR="478155" indent="-342900">
              <a:lnSpc>
                <a:spcPct val="100600"/>
              </a:lnSpc>
              <a:tabLst>
                <a:tab pos="355600" algn="l"/>
                <a:tab pos="2717800" algn="l"/>
              </a:tabLst>
            </a:pPr>
            <a:r>
              <a:rPr lang="en-US" sz="2000" dirty="0">
                <a:solidFill>
                  <a:srgbClr val="FFFFFF"/>
                </a:solidFill>
                <a:cs typeface="Calibri"/>
              </a:rPr>
              <a:t> A </a:t>
            </a:r>
            <a:r>
              <a:rPr lang="en-US" sz="2000" spc="-10" dirty="0">
                <a:solidFill>
                  <a:srgbClr val="FFFFFF"/>
                </a:solidFill>
                <a:cs typeface="Calibri"/>
              </a:rPr>
              <a:t>programmable or non programmable 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multifunctional </a:t>
            </a:r>
            <a:r>
              <a:rPr lang="en-US" sz="2000" spc="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b="1" dirty="0">
                <a:solidFill>
                  <a:srgbClr val="FFC000"/>
                </a:solidFill>
                <a:cs typeface="Times New Roman"/>
              </a:rPr>
              <a:t>manipulator </a:t>
            </a:r>
            <a:r>
              <a:rPr lang="en-US" sz="2000" b="1" dirty="0">
                <a:solidFill>
                  <a:srgbClr val="FFFFFF"/>
                </a:solidFill>
                <a:cs typeface="Times New Roman"/>
              </a:rPr>
              <a:t>d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esigned to move material, </a:t>
            </a:r>
            <a:r>
              <a:rPr lang="en-US" sz="2000" spc="-78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parts, tools or specialized devices through </a:t>
            </a:r>
            <a:r>
              <a:rPr lang="en-US" sz="2000" spc="-78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various </a:t>
            </a:r>
            <a:r>
              <a:rPr lang="en-US" sz="2000" b="1" dirty="0">
                <a:solidFill>
                  <a:srgbClr val="FFC000"/>
                </a:solidFill>
                <a:cs typeface="Times New Roman"/>
              </a:rPr>
              <a:t>motions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for the </a:t>
            </a:r>
            <a:r>
              <a:rPr lang="en-US" sz="2000" spc="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performance</a:t>
            </a:r>
            <a:r>
              <a:rPr lang="en-US" sz="2000" spc="-2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of</a:t>
            </a:r>
            <a:r>
              <a:rPr lang="en-US" sz="2000" spc="-1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a variety</a:t>
            </a:r>
            <a:r>
              <a:rPr lang="en-US" sz="2000" spc="-3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Times New Roman"/>
              </a:rPr>
              <a:t>of</a:t>
            </a:r>
            <a:r>
              <a:rPr lang="en-US" sz="2000" spc="-3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b="1" spc="-50" dirty="0">
                <a:solidFill>
                  <a:srgbClr val="FFC000"/>
                </a:solidFill>
                <a:cs typeface="Times New Roman"/>
              </a:rPr>
              <a:t>Tasks</a:t>
            </a:r>
            <a:r>
              <a:rPr lang="en-US" sz="2000" spc="-50" dirty="0">
                <a:solidFill>
                  <a:srgbClr val="FFFFFF"/>
                </a:solidFill>
                <a:cs typeface="Times New Roman"/>
              </a:rPr>
              <a:t>.</a:t>
            </a:r>
            <a:endParaRPr lang="en-US" sz="2000" dirty="0">
              <a:cs typeface="Times New Roman"/>
            </a:endParaRPr>
          </a:p>
          <a:p>
            <a:pPr marL="3263900">
              <a:lnSpc>
                <a:spcPct val="100000"/>
              </a:lnSpc>
              <a:spcBef>
                <a:spcPts val="770"/>
              </a:spcBef>
            </a:pPr>
            <a:r>
              <a:rPr lang="en-US" sz="2000" i="1" dirty="0">
                <a:solidFill>
                  <a:srgbClr val="FFFFFF"/>
                </a:solidFill>
                <a:cs typeface="Times New Roman"/>
              </a:rPr>
              <a:t>Robot</a:t>
            </a:r>
            <a:r>
              <a:rPr lang="en-US" sz="2000" i="1" spc="-5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i="1" dirty="0">
                <a:solidFill>
                  <a:srgbClr val="FFFFFF"/>
                </a:solidFill>
                <a:cs typeface="Times New Roman"/>
              </a:rPr>
              <a:t>Institute</a:t>
            </a:r>
            <a:r>
              <a:rPr lang="en-US" sz="2000" i="1" spc="-3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i="1" dirty="0">
                <a:solidFill>
                  <a:srgbClr val="FFFFFF"/>
                </a:solidFill>
                <a:cs typeface="Times New Roman"/>
              </a:rPr>
              <a:t>of</a:t>
            </a:r>
            <a:r>
              <a:rPr lang="en-US" sz="2000" i="1" spc="-8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US" sz="2000" i="1" dirty="0">
                <a:solidFill>
                  <a:srgbClr val="FFFFFF"/>
                </a:solidFill>
                <a:cs typeface="Times New Roman"/>
              </a:rPr>
              <a:t>America.</a:t>
            </a:r>
            <a:endParaRPr lang="en-US" sz="2000" dirty="0"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in your Mind ?</a:t>
            </a:r>
          </a:p>
        </p:txBody>
      </p:sp>
      <p:pic>
        <p:nvPicPr>
          <p:cNvPr id="2053" name="Picture 5" descr="C:\Users\SHUBHAM\Desktop\images 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828800"/>
            <a:ext cx="4742922" cy="33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6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 of Robotics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6994" y="3584812"/>
            <a:ext cx="5334000" cy="4038600"/>
          </a:xfrm>
          <a:prstGeom prst="rect">
            <a:avLst/>
          </a:prstGeom>
        </p:spPr>
        <p:txBody>
          <a:bodyPr/>
          <a:lstStyle>
            <a:lvl1pPr marL="342913" indent="-342913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78" indent="-285760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4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62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78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9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10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2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136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Char char="•"/>
            </a:pPr>
            <a:r>
              <a:rPr lang="en-IN" sz="2000" dirty="0"/>
              <a:t>A robot may not harm a human  through action or inaction, allow a human to come to harm</a:t>
            </a:r>
          </a:p>
          <a:p>
            <a:pPr>
              <a:lnSpc>
                <a:spcPct val="80000"/>
              </a:lnSpc>
            </a:pPr>
            <a:endParaRPr lang="en-IN" sz="2000" dirty="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IN" sz="2000" dirty="0"/>
              <a:t>A robot must obey the orders given by human beings, except when such orders conflict with the First Law</a:t>
            </a:r>
          </a:p>
          <a:p>
            <a:pPr>
              <a:lnSpc>
                <a:spcPct val="80000"/>
              </a:lnSpc>
            </a:pPr>
            <a:endParaRPr lang="en-IN" sz="2000" dirty="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IN" sz="2000" dirty="0"/>
              <a:t>A robot must protect its own existence as long as it does not conflict with the First or Second Laws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4773" y="218819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IN" sz="2000" dirty="0">
                <a:latin typeface="+mn-lt"/>
              </a:rPr>
              <a:t>	</a:t>
            </a:r>
            <a:r>
              <a:rPr lang="en-IN" sz="2000" i="1" dirty="0">
                <a:latin typeface="+mn-lt"/>
              </a:rPr>
              <a:t>Isaac Asimov </a:t>
            </a:r>
            <a:r>
              <a:rPr lang="en-IN" sz="2000" dirty="0">
                <a:latin typeface="+mn-lt"/>
              </a:rPr>
              <a:t>popularized the term robotics. Asimov is a visionary who envisioned in the 1930’s the </a:t>
            </a:r>
            <a:r>
              <a:rPr lang="en-IN" sz="2000" dirty="0" err="1">
                <a:latin typeface="+mn-lt"/>
              </a:rPr>
              <a:t>positronic</a:t>
            </a:r>
            <a:r>
              <a:rPr lang="en-IN" sz="2000" dirty="0">
                <a:latin typeface="+mn-lt"/>
              </a:rPr>
              <a:t> brain for controlling robots. He invented the three laws of robotics: </a:t>
            </a:r>
          </a:p>
          <a:p>
            <a:pPr algn="just" eaLnBrk="1" hangingPunct="1">
              <a:lnSpc>
                <a:spcPct val="70000"/>
              </a:lnSpc>
              <a:spcBef>
                <a:spcPct val="20000"/>
              </a:spcBef>
            </a:pPr>
            <a:endParaRPr lang="en-IN" sz="1900" dirty="0">
              <a:latin typeface="+mn-lt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421" y="2721733"/>
            <a:ext cx="24955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77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Social Robot</a:t>
            </a:r>
          </a:p>
        </p:txBody>
      </p:sp>
    </p:spTree>
    <p:extLst>
      <p:ext uri="{BB962C8B-B14F-4D97-AF65-F5344CB8AC3E}">
        <p14:creationId xmlns:p14="http://schemas.microsoft.com/office/powerpoint/2010/main" val="31913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HUBHAM\Desktop\file-20171029-13367-1f42v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74" y="0"/>
            <a:ext cx="70149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20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92212" y="3246718"/>
            <a:ext cx="8946541" cy="3358797"/>
          </a:xfrm>
          <a:prstGeom prst="rect">
            <a:avLst/>
          </a:prstGeom>
        </p:spPr>
        <p:txBody>
          <a:bodyPr>
            <a:noAutofit/>
          </a:bodyPr>
          <a:lstStyle>
            <a:lvl1pPr marL="342913" indent="-342913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78" indent="-285760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4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62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78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9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104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20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136" indent="-228609" algn="l" defTabSz="457218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Appearance. Human-sized appearance. Most realistic human-like expressive face. ...</a:t>
            </a:r>
          </a:p>
          <a:p>
            <a:r>
              <a:rPr lang="en-US" sz="2000" dirty="0"/>
              <a:t>Expression. Integrated set of human-like emotional expressions. Sentence and context understanding with cloud connection. ...</a:t>
            </a:r>
          </a:p>
          <a:p>
            <a:r>
              <a:rPr lang="en-US" sz="2000" dirty="0"/>
              <a:t>Motion. 74 degrees of freedom. ...</a:t>
            </a:r>
          </a:p>
          <a:p>
            <a:r>
              <a:rPr lang="en-US" sz="2000" dirty="0"/>
              <a:t>Sensors. Face detection and body tracking.</a:t>
            </a:r>
          </a:p>
        </p:txBody>
      </p:sp>
    </p:spTree>
    <p:extLst>
      <p:ext uri="{BB962C8B-B14F-4D97-AF65-F5344CB8AC3E}">
        <p14:creationId xmlns:p14="http://schemas.microsoft.com/office/powerpoint/2010/main" val="31934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Will robots replace humans in future ?</a:t>
            </a:r>
          </a:p>
        </p:txBody>
      </p:sp>
    </p:spTree>
    <p:extLst>
      <p:ext uri="{BB962C8B-B14F-4D97-AF65-F5344CB8AC3E}">
        <p14:creationId xmlns:p14="http://schemas.microsoft.com/office/powerpoint/2010/main" val="151622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HUBHAM\Desktop\c0cad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11"/>
            <a:ext cx="12192000" cy="68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Robotics Applications </a:t>
            </a:r>
          </a:p>
        </p:txBody>
      </p:sp>
    </p:spTree>
    <p:extLst>
      <p:ext uri="{BB962C8B-B14F-4D97-AF65-F5344CB8AC3E}">
        <p14:creationId xmlns:p14="http://schemas.microsoft.com/office/powerpoint/2010/main" val="244954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indent="0">
              <a:spcBef>
                <a:spcPts val="869"/>
              </a:spcBef>
              <a:buNone/>
              <a:tabLst>
                <a:tab pos="355600" algn="l"/>
              </a:tabLst>
            </a:pPr>
            <a:r>
              <a:rPr lang="en-US" sz="2000" spc="-15" dirty="0">
                <a:solidFill>
                  <a:srgbClr val="FFFFFF"/>
                </a:solidFill>
                <a:cs typeface="Calibri"/>
              </a:rPr>
              <a:t>Robots</a:t>
            </a:r>
            <a:r>
              <a:rPr lang="en-US" sz="2000" spc="-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cs typeface="Calibri"/>
              </a:rPr>
              <a:t>are</a:t>
            </a:r>
            <a:r>
              <a:rPr lang="en-U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also </a:t>
            </a:r>
            <a:r>
              <a:rPr lang="en-US" sz="2000" spc="-5" dirty="0">
                <a:solidFill>
                  <a:srgbClr val="FFFFFF"/>
                </a:solidFill>
                <a:cs typeface="Calibri"/>
              </a:rPr>
              <a:t>used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25" dirty="0">
                <a:solidFill>
                  <a:srgbClr val="FFFFFF"/>
                </a:solidFill>
                <a:cs typeface="Calibri"/>
              </a:rPr>
              <a:t>for</a:t>
            </a:r>
            <a:r>
              <a:rPr lang="en-U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the</a:t>
            </a:r>
            <a:r>
              <a:rPr lang="en-U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cs typeface="Calibri"/>
              </a:rPr>
              <a:t>following</a:t>
            </a:r>
            <a:r>
              <a:rPr lang="en-US" sz="2000" spc="1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cs typeface="Calibri"/>
              </a:rPr>
              <a:t>tasks:</a:t>
            </a:r>
            <a:endParaRPr lang="en-US" sz="2000" dirty="0">
              <a:cs typeface="Calibri"/>
            </a:endParaRPr>
          </a:p>
          <a:p>
            <a:pPr marL="297815" indent="-285750">
              <a:spcBef>
                <a:spcPts val="770"/>
              </a:spcBef>
              <a:tabLst>
                <a:tab pos="307340" algn="l"/>
              </a:tabLst>
            </a:pPr>
            <a:r>
              <a:rPr lang="en-US" sz="2000" spc="-5" dirty="0">
                <a:solidFill>
                  <a:srgbClr val="FFFFFF"/>
                </a:solidFill>
                <a:cs typeface="Calibri"/>
              </a:rPr>
              <a:t>Dirty</a:t>
            </a:r>
            <a:r>
              <a:rPr lang="en-US" sz="2000" spc="-3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60" dirty="0">
                <a:solidFill>
                  <a:srgbClr val="FFFFFF"/>
                </a:solidFill>
                <a:cs typeface="Calibri"/>
              </a:rPr>
              <a:t>Tasks</a:t>
            </a:r>
            <a:endParaRPr lang="en-US" sz="2000" dirty="0">
              <a:cs typeface="Calibri"/>
            </a:endParaRPr>
          </a:p>
          <a:p>
            <a:pPr marL="297815" indent="-285750">
              <a:spcBef>
                <a:spcPts val="770"/>
              </a:spcBef>
              <a:tabLst>
                <a:tab pos="307340" algn="l"/>
              </a:tabLst>
            </a:pPr>
            <a:r>
              <a:rPr lang="en-US" sz="2000" spc="-15" dirty="0">
                <a:solidFill>
                  <a:srgbClr val="FFFFFF"/>
                </a:solidFill>
                <a:cs typeface="Calibri"/>
              </a:rPr>
              <a:t>Repetitive</a:t>
            </a:r>
            <a:r>
              <a:rPr lang="en-US" sz="2000" spc="-2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cs typeface="Calibri"/>
              </a:rPr>
              <a:t>tasks</a:t>
            </a:r>
            <a:endParaRPr lang="en-US" sz="2000" dirty="0">
              <a:cs typeface="Calibri"/>
            </a:endParaRPr>
          </a:p>
          <a:p>
            <a:pPr marL="297815" indent="-285750">
              <a:spcBef>
                <a:spcPts val="770"/>
              </a:spcBef>
              <a:tabLst>
                <a:tab pos="307975" algn="l"/>
              </a:tabLst>
            </a:pPr>
            <a:r>
              <a:rPr lang="en-US" sz="2000" spc="-10" dirty="0">
                <a:solidFill>
                  <a:srgbClr val="FFFFFF"/>
                </a:solidFill>
                <a:cs typeface="Calibri"/>
              </a:rPr>
              <a:t>Dangerous</a:t>
            </a:r>
            <a:r>
              <a:rPr lang="en-US" sz="2000" spc="-9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cs typeface="Calibri"/>
              </a:rPr>
              <a:t>tasks</a:t>
            </a:r>
            <a:endParaRPr lang="en-US" sz="2000" dirty="0">
              <a:cs typeface="Calibri"/>
            </a:endParaRPr>
          </a:p>
          <a:p>
            <a:pPr marL="297815" indent="-285750">
              <a:spcBef>
                <a:spcPts val="770"/>
              </a:spcBef>
              <a:tabLst>
                <a:tab pos="307340" algn="l"/>
              </a:tabLst>
            </a:pPr>
            <a:r>
              <a:rPr lang="en-US" sz="2000" spc="-5" dirty="0">
                <a:solidFill>
                  <a:srgbClr val="FFFFFF"/>
                </a:solidFill>
                <a:cs typeface="Calibri"/>
              </a:rPr>
              <a:t>Impossible</a:t>
            </a:r>
            <a:r>
              <a:rPr lang="en-US" sz="2000" spc="-3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cs typeface="Calibri"/>
              </a:rPr>
              <a:t>tasks</a:t>
            </a:r>
            <a:endParaRPr lang="en-US" sz="2000" dirty="0">
              <a:cs typeface="Calibri"/>
            </a:endParaRPr>
          </a:p>
          <a:p>
            <a:pPr marL="297815" indent="-285750">
              <a:spcBef>
                <a:spcPts val="765"/>
              </a:spcBef>
              <a:tabLst>
                <a:tab pos="307340" algn="l"/>
              </a:tabLst>
            </a:pPr>
            <a:r>
              <a:rPr lang="en-US" sz="2000" spc="-15" dirty="0">
                <a:solidFill>
                  <a:srgbClr val="FFFFFF"/>
                </a:solidFill>
                <a:cs typeface="Calibri"/>
              </a:rPr>
              <a:t>Robots </a:t>
            </a:r>
            <a:r>
              <a:rPr lang="en-US" sz="2000" spc="-10" dirty="0">
                <a:solidFill>
                  <a:srgbClr val="FFFFFF"/>
                </a:solidFill>
                <a:cs typeface="Calibri"/>
              </a:rPr>
              <a:t>assisting</a:t>
            </a:r>
            <a:r>
              <a:rPr lang="en-US" sz="2000" spc="1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the</a:t>
            </a:r>
            <a:r>
              <a:rPr lang="en-U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cs typeface="Calibri"/>
              </a:rPr>
              <a:t>handicapped</a:t>
            </a:r>
            <a:endParaRPr lang="en-US" sz="2000" dirty="0">
              <a:cs typeface="Calibri"/>
            </a:endParaRPr>
          </a:p>
          <a:p>
            <a:pPr marL="298450" marR="603885" indent="-285750">
              <a:spcBef>
                <a:spcPts val="770"/>
              </a:spcBef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rgbClr val="FFFFFF"/>
                </a:solidFill>
                <a:cs typeface="Calibri"/>
              </a:rPr>
              <a:t>Can</a:t>
            </a:r>
            <a:r>
              <a:rPr lang="en-US" sz="2000" spc="1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20" dirty="0">
                <a:solidFill>
                  <a:srgbClr val="FFFFFF"/>
                </a:solidFill>
                <a:cs typeface="Calibri"/>
              </a:rPr>
              <a:t>operate</a:t>
            </a:r>
            <a:r>
              <a:rPr lang="en-U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cs typeface="Calibri"/>
              </a:rPr>
              <a:t>equipment's</a:t>
            </a:r>
            <a:r>
              <a:rPr lang="en-US" sz="2000" spc="2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cs typeface="Calibri"/>
              </a:rPr>
              <a:t>at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much</a:t>
            </a:r>
            <a:r>
              <a:rPr lang="en-US" sz="2000" spc="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cs typeface="Calibri"/>
              </a:rPr>
              <a:t>higher </a:t>
            </a:r>
            <a:r>
              <a:rPr lang="en-US" sz="2000" spc="-7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cs typeface="Calibri"/>
              </a:rPr>
              <a:t>precision 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than</a:t>
            </a:r>
            <a:r>
              <a:rPr lang="en-US" sz="2000" spc="2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cs typeface="Calibri"/>
              </a:rPr>
              <a:t>humans.</a:t>
            </a:r>
            <a:endParaRPr lang="en-US" sz="2000" dirty="0">
              <a:cs typeface="Calibri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919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HUBHAM\Desktop\robots-technology-innovation-bb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27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HUBHAM\Desktop\download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793"/>
            <a:ext cx="12192000" cy="690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HUBHAM\Desktop\Misa-Next-Generation-Social-Family-Robot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" y="0"/>
            <a:ext cx="12172286" cy="68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11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HUBHAM\Desktop\W0202101086423937612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3" y="191069"/>
            <a:ext cx="11655188" cy="641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3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HUBHAM\Desktop\download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76"/>
            <a:ext cx="12192000" cy="69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HUBHAM\Desktop\download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57" y="551243"/>
            <a:ext cx="8761862" cy="58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HUBHAM\Desktop\imag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1695450"/>
            <a:ext cx="5402111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SHUBHAM\Desktop\images (4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3800475"/>
            <a:ext cx="4167187" cy="27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SHUBHAM\Desktop\images (5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447675"/>
            <a:ext cx="53975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Users\SHUBHAM\Desktop\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8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HUBHAM\Desktop\crysis_3_video_g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9753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SHUBHAM\Desktop\robot-soldier-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11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HUBHAM\Desktop\e1-m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1" y="0"/>
            <a:ext cx="11914495" cy="68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32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SHUBHAM\Desktop\medical-word-tiny-cartoon-doctors-flat-banner_81522-41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5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5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SHUBHAM\Desktop\da-Vinci-Xi-mit-OP-Team-1024x6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HUBHAM\Desktop\maxresdefault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5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SHUBHAM\Desktop\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343"/>
            <a:ext cx="12192000" cy="690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2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HUBHAM\Desktop\27e25312952ed321548b75e28f859ddc_X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" y="0"/>
            <a:ext cx="12173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4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SHUBHAM\Desktop\d-in-ret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SHUBHAM\Desktop\download (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342" y="1607877"/>
            <a:ext cx="7493633" cy="36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SHUBHAM\Desktop\maxresdefault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UBHAM\Desktop\Robo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2" y="0"/>
            <a:ext cx="12075237" cy="682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5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SHUBHAM\Desktop\download (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14" y="1105469"/>
            <a:ext cx="7383438" cy="47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5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SHUBHAM\Desktop\valkyrie-robot-4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28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C:\Users\SHUBHAM\Desktop\1200px-Curiosity_at_Work_on_Mars_(Artist's_Concept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"/>
            <a:ext cx="1219200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2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Although most robots in use today are designed for specific tasks, the goal is to make universal robots, robots flexible enough to do just about anything a human can do.</a:t>
            </a:r>
          </a:p>
        </p:txBody>
      </p:sp>
    </p:spTree>
    <p:extLst>
      <p:ext uri="{BB962C8B-B14F-4D97-AF65-F5344CB8AC3E}">
        <p14:creationId xmlns:p14="http://schemas.microsoft.com/office/powerpoint/2010/main" val="2430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HUBHAM\Desktop\image-20151022-7692-1w13o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69" y="-1"/>
            <a:ext cx="8980228" cy="686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4"/>
            <a:ext cx="12192000" cy="5203826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FEB4CAA-174F-4224-8302-59B38712B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17355" r="1311" b="-1"/>
          <a:stretch/>
        </p:blipFill>
        <p:spPr>
          <a:xfrm>
            <a:off x="22" y="13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05250-B36A-42FB-A5AB-840BD525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14" y="3352801"/>
            <a:ext cx="11381979" cy="6280878"/>
          </a:xfrm>
        </p:spPr>
        <p:txBody>
          <a:bodyPr vert="horz" lIns="91440" tIns="45721" rIns="91440" bIns="45721" rtlCol="0" anchor="b">
            <a:noAutofit/>
          </a:bodyPr>
          <a:lstStyle/>
          <a:p>
            <a:pPr>
              <a:lnSpc>
                <a:spcPct val="90000"/>
              </a:lnSpc>
            </a:pPr>
            <a:br>
              <a:rPr lang="en-US" sz="2800" dirty="0">
                <a:latin typeface="+mn-lt"/>
              </a:rPr>
            </a:br>
            <a:br>
              <a:rPr lang="en-US" sz="7200" dirty="0">
                <a:latin typeface="+mn-lt"/>
              </a:rPr>
            </a:br>
            <a:r>
              <a:rPr lang="en-US" sz="7200" b="0" dirty="0">
                <a:latin typeface="+mn-lt"/>
              </a:rPr>
              <a:t>							</a:t>
            </a:r>
            <a:br>
              <a:rPr lang="en-US" sz="7200" b="0" dirty="0">
                <a:latin typeface="+mn-lt"/>
              </a:rPr>
            </a:br>
            <a:br>
              <a:rPr lang="en-US" sz="7200" b="0" dirty="0">
                <a:latin typeface="+mn-lt"/>
              </a:rPr>
            </a:br>
            <a:br>
              <a:rPr lang="en-US" sz="7200" b="0" dirty="0">
                <a:latin typeface="+mn-lt"/>
              </a:rPr>
            </a:br>
            <a:br>
              <a:rPr lang="en-US" sz="7200" b="0" dirty="0">
                <a:latin typeface="+mn-lt"/>
              </a:rPr>
            </a:br>
            <a:br>
              <a:rPr lang="en-US" sz="7200" b="0" dirty="0">
                <a:latin typeface="+mn-lt"/>
              </a:rPr>
            </a:br>
            <a:br>
              <a:rPr lang="en-US" sz="7200" b="0" dirty="0">
                <a:latin typeface="+mn-lt"/>
              </a:rPr>
            </a:br>
            <a:r>
              <a:rPr lang="en-US" sz="7200" b="0" dirty="0">
                <a:latin typeface="+mn-lt"/>
              </a:rPr>
              <a:t>         Thank you !</a:t>
            </a:r>
            <a:br>
              <a:rPr lang="en-US" sz="7200" b="0" dirty="0">
                <a:latin typeface="+mn-lt"/>
              </a:rPr>
            </a:br>
            <a:br>
              <a:rPr lang="en-US" sz="2800" b="0" dirty="0">
                <a:latin typeface="+mn-lt"/>
                <a:cs typeface="Adobe Arabic" panose="02040503050201020203" pitchFamily="18" charset="-78"/>
              </a:rPr>
            </a:br>
            <a:br>
              <a:rPr lang="en-US" sz="2800" dirty="0">
                <a:latin typeface="+mn-lt"/>
                <a:cs typeface="Adobe Arabic" panose="02040503050201020203" pitchFamily="18" charset="-78"/>
              </a:rPr>
            </a:br>
            <a:br>
              <a:rPr lang="en-US" sz="2800" dirty="0">
                <a:latin typeface="+mn-lt"/>
                <a:cs typeface="Adobe Arabic" panose="02040503050201020203" pitchFamily="18" charset="-78"/>
              </a:rPr>
            </a:br>
            <a:br>
              <a:rPr lang="en-US" sz="2800" dirty="0">
                <a:latin typeface="+mn-lt"/>
                <a:cs typeface="Adobe Arabic" panose="02040503050201020203" pitchFamily="18" charset="-78"/>
              </a:rPr>
            </a:br>
            <a:br>
              <a:rPr lang="en-US" sz="2800" dirty="0">
                <a:latin typeface="+mn-lt"/>
                <a:cs typeface="Adobe Arabic" panose="02040503050201020203" pitchFamily="18" charset="-78"/>
              </a:rPr>
            </a:br>
            <a:br>
              <a:rPr lang="en-US" sz="2800" dirty="0">
                <a:latin typeface="+mn-lt"/>
                <a:cs typeface="Adobe Arabic" panose="02040503050201020203" pitchFamily="18" charset="-78"/>
              </a:rPr>
            </a:br>
            <a:br>
              <a:rPr lang="en-US" sz="2800" dirty="0">
                <a:latin typeface="+mn-lt"/>
                <a:cs typeface="Adobe Arabic" panose="02040503050201020203" pitchFamily="18" charset="-78"/>
              </a:rPr>
            </a:br>
            <a:br>
              <a:rPr lang="en-US" sz="2800" dirty="0">
                <a:latin typeface="+mn-lt"/>
                <a:cs typeface="Adobe Arabic" panose="02040503050201020203" pitchFamily="18" charset="-78"/>
              </a:rPr>
            </a:br>
            <a:br>
              <a:rPr lang="en-US" sz="2800" b="0" dirty="0">
                <a:latin typeface="+mn-lt"/>
                <a:cs typeface="Adobe Arabic" panose="02040503050201020203" pitchFamily="18" charset="-78"/>
              </a:rPr>
            </a:br>
            <a:br>
              <a:rPr lang="en-US" sz="1800" dirty="0">
                <a:latin typeface="+mn-lt"/>
                <a:cs typeface="Adobe Arabic" panose="02040503050201020203" pitchFamily="18" charset="-78"/>
              </a:rPr>
            </a:br>
            <a:br>
              <a:rPr lang="en-US" sz="1800" dirty="0">
                <a:latin typeface="+mn-lt"/>
                <a:cs typeface="Adobe Arabic" panose="02040503050201020203" pitchFamily="18" charset="-78"/>
              </a:rPr>
            </a:br>
            <a:br>
              <a:rPr lang="en-US" sz="2000" dirty="0">
                <a:latin typeface="+mn-lt"/>
                <a:cs typeface="Adobe Arabic" panose="02040503050201020203" pitchFamily="18" charset="-78"/>
              </a:rPr>
            </a:br>
            <a:br>
              <a:rPr lang="en-US" sz="2000" dirty="0">
                <a:latin typeface="+mn-lt"/>
                <a:cs typeface="Adobe Arabic" panose="02040503050201020203" pitchFamily="18" charset="-78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870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2130426"/>
            <a:ext cx="7772400" cy="14700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6000" dirty="0">
                <a:solidFill>
                  <a:schemeClr val="accent2"/>
                </a:solidFill>
              </a:rPr>
              <a:t>MOTORS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 idx="4294967295"/>
          </p:nvPr>
        </p:nvSpPr>
        <p:spPr>
          <a:xfrm>
            <a:off x="1524000" y="685800"/>
            <a:ext cx="8229600" cy="1143000"/>
          </a:xfrm>
        </p:spPr>
        <p:txBody>
          <a:bodyPr/>
          <a:lstStyle/>
          <a:p>
            <a:pPr eaLnBrk="1" hangingPunct="1"/>
            <a:r>
              <a:rPr lang="en-US" u="sng"/>
              <a:t>Types of motors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4294967295"/>
          </p:nvPr>
        </p:nvSpPr>
        <p:spPr>
          <a:xfrm>
            <a:off x="2438400" y="1828801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AC motors</a:t>
            </a:r>
          </a:p>
          <a:p>
            <a:pPr eaLnBrk="1" hangingPunct="1"/>
            <a:r>
              <a:rPr lang="en-US" dirty="0"/>
              <a:t>DC motors</a:t>
            </a:r>
          </a:p>
          <a:p>
            <a:pPr eaLnBrk="1" hangingPunct="1"/>
            <a:r>
              <a:rPr lang="en-US" dirty="0"/>
              <a:t>DC geared motors</a:t>
            </a:r>
          </a:p>
          <a:p>
            <a:pPr eaLnBrk="1" hangingPunct="1"/>
            <a:r>
              <a:rPr lang="en-US" dirty="0"/>
              <a:t>Stepper motors</a:t>
            </a:r>
          </a:p>
          <a:p>
            <a:pPr eaLnBrk="1" hangingPunct="1"/>
            <a:r>
              <a:rPr lang="en-US" dirty="0"/>
              <a:t>Servo motors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lang="en-US" u="sng" dirty="0"/>
            </a:br>
            <a:r>
              <a:rPr lang="en-US" u="sng" dirty="0"/>
              <a:t>AC Motor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1981201"/>
            <a:ext cx="8229600" cy="4525963"/>
          </a:xfrm>
        </p:spPr>
        <p:txBody>
          <a:bodyPr/>
          <a:lstStyle/>
          <a:p>
            <a:pPr eaLnBrk="1" hangingPunct="1"/>
            <a:r>
              <a:rPr lang="en-US"/>
              <a:t>These are the motors which convert alternating signal into rotational motion.</a:t>
            </a:r>
          </a:p>
          <a:p>
            <a:pPr eaLnBrk="1" hangingPunct="1"/>
            <a:r>
              <a:rPr lang="en-US"/>
              <a:t>Examples are the motor in water pumps, table  fan, ceiling fan.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Content Placeholder 3" descr="images.jpg"/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0" y="1143000"/>
            <a:ext cx="5943600" cy="518160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u="sng" dirty="0"/>
              <a:t>DC Motor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4294967295"/>
          </p:nvPr>
        </p:nvSpPr>
        <p:spPr>
          <a:xfrm>
            <a:off x="24384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These are the motors which convert  DC signals into rotational motion.</a:t>
            </a:r>
          </a:p>
          <a:p>
            <a:pPr eaLnBrk="1" hangingPunct="1"/>
            <a:r>
              <a:rPr lang="en-US" dirty="0"/>
              <a:t>In robotics applications they are preferred over AC motors as the motor and the complete circuit require same kind of supply </a:t>
            </a:r>
            <a:r>
              <a:rPr lang="en-US" dirty="0" err="1"/>
              <a:t>i.e</a:t>
            </a:r>
            <a:r>
              <a:rPr lang="en-US" dirty="0"/>
              <a:t> DC supply.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Content Placeholder 3" descr="images (1).jpg"/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0" y="914400"/>
            <a:ext cx="4800600" cy="480060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2438400" y="762000"/>
            <a:ext cx="8229600" cy="1143000"/>
          </a:xfrm>
        </p:spPr>
        <p:txBody>
          <a:bodyPr/>
          <a:lstStyle/>
          <a:p>
            <a:pPr eaLnBrk="1" hangingPunct="1"/>
            <a:r>
              <a:rPr lang="en-US" u="sng"/>
              <a:t>DC geared motors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2438400" y="2133601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These are the DC geared motors  having  external gear arrangement attached with motor. </a:t>
            </a:r>
          </a:p>
          <a:p>
            <a:pPr eaLnBrk="1" hangingPunct="1"/>
            <a:r>
              <a:rPr lang="en-US" dirty="0"/>
              <a:t>These are the motors that are most commonly  used in robotics as they are having  considerable torque.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Content Placeholder 3" descr="images (2).jpg"/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8178800" y="533400"/>
            <a:ext cx="2489200" cy="1874838"/>
          </a:xfrm>
        </p:spPr>
      </p:pic>
      <p:pic>
        <p:nvPicPr>
          <p:cNvPr id="30724" name="Picture 5" descr="images (4)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124201"/>
            <a:ext cx="4552950" cy="331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Pavan\Desktop\51+gA+FAUeL._SL10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1752600"/>
            <a:ext cx="3390900" cy="3390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 idx="4294967295"/>
          </p:nvPr>
        </p:nvSpPr>
        <p:spPr>
          <a:xfrm>
            <a:off x="1524000" y="12192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6000" u="sng" dirty="0"/>
              <a:t>Stepper Motor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4294967295"/>
          </p:nvPr>
        </p:nvSpPr>
        <p:spPr>
          <a:xfrm>
            <a:off x="2438400" y="1981201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A type of motor which takes DC pulse  input  and gives rotating motion in steps.             </a:t>
            </a:r>
          </a:p>
          <a:p>
            <a:pPr eaLnBrk="1" hangingPunct="1"/>
            <a:r>
              <a:rPr lang="en-US" dirty="0"/>
              <a:t>They are of two types :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dirty="0"/>
              <a:t>   </a:t>
            </a:r>
            <a:r>
              <a:rPr lang="en-US" dirty="0" err="1"/>
              <a:t>Unipolar</a:t>
            </a:r>
            <a:r>
              <a:rPr lang="en-US" dirty="0"/>
              <a:t> : which moves in one direction</a:t>
            </a:r>
          </a:p>
          <a:p>
            <a:pPr algn="just" eaLnBrk="1" hangingPunct="1">
              <a:buFontTx/>
              <a:buNone/>
            </a:pPr>
            <a:r>
              <a:rPr lang="en-US" dirty="0"/>
              <a:t>                       only.                          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dirty="0"/>
              <a:t>   Bipolar : which moves in both directions.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SHUBHAM\Desktop\gettyimages-838283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download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1" y="1371601"/>
            <a:ext cx="3128963" cy="312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 idx="4294967295"/>
          </p:nvPr>
        </p:nvSpPr>
        <p:spPr>
          <a:xfrm>
            <a:off x="2438400" y="26670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6000">
                <a:solidFill>
                  <a:schemeClr val="accent2"/>
                </a:solidFill>
              </a:rPr>
              <a:t>SERVO MOTOR</a:t>
            </a:r>
            <a:br>
              <a:rPr lang="en-US" sz="6000">
                <a:solidFill>
                  <a:schemeClr val="accent1"/>
                </a:solidFill>
              </a:rPr>
            </a:br>
            <a:endParaRPr lang="en-US" sz="6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4294967295"/>
          </p:nvPr>
        </p:nvSpPr>
        <p:spPr>
          <a:xfrm>
            <a:off x="15240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/>
              <a:t>Servo motors are the most powerful motors for robotic applications.</a:t>
            </a:r>
          </a:p>
          <a:p>
            <a:pPr eaLnBrk="1" hangingPunct="1"/>
            <a:r>
              <a:rPr lang="en-US"/>
              <a:t>They comes in both varients , AC and DC.</a:t>
            </a:r>
          </a:p>
          <a:p>
            <a:pPr eaLnBrk="1" hangingPunct="1"/>
            <a:r>
              <a:rPr lang="en-US"/>
              <a:t>They can change the direction with same supply 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Content Placeholder 4" descr="images.jpg"/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0" y="1524000"/>
            <a:ext cx="5334000" cy="4586288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5FFA0A-A864-4A44-8ABD-4DFDD62C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DF93E1-2199-4757-AAE8-CB19DD92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B3D83-0483-4831-9707-EA02648D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6D4F2-6EE7-4B51-B50E-31BC4771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75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5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6E492-9064-4033-9DEF-37D2C1C9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8299C4-E8A3-4870-BD22-2B36A996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1FFA6-E6E8-4CAD-B7BA-4F01F575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65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E148D-7181-401A-9F57-D5A671CB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60"/>
            <a:ext cx="12192000" cy="64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3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6FA53-2129-48EC-B13B-201AE63AB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D7814-E51D-48DA-8093-13826AE7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64BCD-A50F-4895-B85E-E8545E19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66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9BE28-9D44-4135-BE8A-288CDAE9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0757"/>
            <a:ext cx="12192000" cy="71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18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1143F-76FB-4C1A-9F9B-8367AFE25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23" b="45083"/>
          <a:stretch/>
        </p:blipFill>
        <p:spPr>
          <a:xfrm>
            <a:off x="-656823" y="0"/>
            <a:ext cx="12848823" cy="71110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C0632-F720-4BF9-B9E0-D3D9F201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B889DB-CF26-4A22-930A-034AEFF2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kern="0" dirty="0">
                <a:solidFill>
                  <a:schemeClr val="bg1"/>
                </a:solidFill>
              </a:rPr>
              <a:t>DC Motor</a:t>
            </a:r>
            <a:br>
              <a:rPr lang="en-US" sz="3200" b="1" u="sng" kern="0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32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A8F203-F2A6-4D6D-8146-4AC853767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the car from Serial Monitor--</a:t>
            </a:r>
            <a:r>
              <a:rPr lang="en-IN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Tinkercad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lphaUcPeriod"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the car from mobile app—Bluetooth (Optional)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C12BB2-A230-41A6-BB24-CD51F748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Remote Controlled Car (Based on two motors)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025D9-6FE4-42F1-BCBA-53080A27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496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504CF-E0E1-4387-92F3-E5742D077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799" y="1879600"/>
            <a:ext cx="10337045" cy="4637109"/>
          </a:xfrm>
        </p:spPr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motors—backside of the chassis                                   1) Forward (clockwise)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2) Backward (anticlockwise)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3) Right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4)  Left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5) Stop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castor ball (Balancing wheel)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70309-A44B-4EEC-A14A-953B832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E7D91-F8D1-4AE5-817C-595CE674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58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HUBHAM\Desktop\robots-16100894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F185B3-AF2D-4275-A266-4CC34D17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77" y="501561"/>
            <a:ext cx="11505827" cy="6254774"/>
          </a:xfrm>
        </p:spPr>
        <p:txBody>
          <a:bodyPr/>
          <a:lstStyle/>
          <a:p>
            <a:pPr marL="762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ROBOT’S MOVEMENT      (Anti- Forward, Clock-Backward)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LEFT MOTOR                                     RIGHT MOTOR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FORWARD                                F                                                         </a:t>
            </a:r>
            <a:r>
              <a:rPr lang="en-IN" sz="3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                              B                                                       </a:t>
            </a:r>
            <a:r>
              <a:rPr lang="en-IN" sz="3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                                          S                                                        F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RIGHT                                        F                                                        S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                                         S                                                         </a:t>
            </a:r>
            <a:r>
              <a:rPr lang="en-IN" sz="3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1BD13-AC13-4FEE-A7E1-164EC96D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0118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D5387-C22D-444A-86D2-5704069D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799" y="1879600"/>
            <a:ext cx="10850975" cy="4753019"/>
          </a:xfrm>
        </p:spPr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MOTOR                                   RIGHT MOTOR</a:t>
            </a:r>
            <a:endPara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                                   STOP                                                 FORWARD</a:t>
            </a:r>
            <a:endPara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                                    BACKWARD                                     FORWARD</a:t>
            </a:r>
            <a:endPara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                                   FORWARD (SLOW)                       FORWARD(FAST)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D78B1-D7B5-46C7-B812-1EB40E79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D7C66-5537-47DC-B3E7-0DF9CBA0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989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79901F-2487-4DEE-AFA3-C22EA8E8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64" y="218227"/>
            <a:ext cx="10052485" cy="4140000"/>
          </a:xfrm>
        </p:spPr>
        <p:txBody>
          <a:bodyPr>
            <a:normAutofit lnSpcReduction="10000"/>
          </a:bodyPr>
          <a:lstStyle/>
          <a:p>
            <a:pPr marL="762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robotic car to be controlled by serial monitor commands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Commands taken should be in the form of String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should  contain 2 motors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Clockwise as forward and anticlockwise as backward          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Commands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--FORWARD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--BACKWARD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--RIGHT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--LEFT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--STOP         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D504E-7171-416D-98C6-3CDDE2B9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360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970898-F25D-46CA-8909-CAEF6A83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91" y="1359000"/>
            <a:ext cx="8173600" cy="4140000"/>
          </a:xfrm>
        </p:spPr>
        <p:txBody>
          <a:bodyPr>
            <a:normAutofit fontScale="92500" lnSpcReduction="20000"/>
          </a:bodyPr>
          <a:lstStyle/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 :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 USB Cable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L293D Motor Driver board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 Motors -2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Castor Wheel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Chassis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Wheel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Jumper Cables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</a:t>
            </a: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HC05 (4 pins, STATE and KEY not included)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N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Powerbank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ED36D-9F5F-4EC2-ADAE-EE3B1B03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32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HUBHAM\Desktop\图片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5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HUBHAM\Desktop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0" y="122830"/>
            <a:ext cx="12156190" cy="673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08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1378</TotalTime>
  <Words>828</Words>
  <Application>Microsoft Office PowerPoint</Application>
  <PresentationFormat>Widescreen</PresentationFormat>
  <Paragraphs>130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Adobe Arabic</vt:lpstr>
      <vt:lpstr>Calibri</vt:lpstr>
      <vt:lpstr>Century Gothic</vt:lpstr>
      <vt:lpstr>Times New Roman</vt:lpstr>
      <vt:lpstr>Wingdings</vt:lpstr>
      <vt:lpstr>Wingdings 2</vt:lpstr>
      <vt:lpstr>Quotable</vt:lpstr>
      <vt:lpstr>PowerPoint Presentation</vt:lpstr>
      <vt:lpstr>What comes in your Mind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Robot word  ?</vt:lpstr>
      <vt:lpstr>Which country made the first robot?</vt:lpstr>
      <vt:lpstr>Who is the father of robotics?</vt:lpstr>
      <vt:lpstr>Who invented the first robot in 1921?</vt:lpstr>
      <vt:lpstr>Robotics terminology</vt:lpstr>
      <vt:lpstr>Robot Definition </vt:lpstr>
      <vt:lpstr>Laws of Robotics</vt:lpstr>
      <vt:lpstr>First Social Robot</vt:lpstr>
      <vt:lpstr>PowerPoint Presentation</vt:lpstr>
      <vt:lpstr>Features</vt:lpstr>
      <vt:lpstr>Will robots replace humans in future ?</vt:lpstr>
      <vt:lpstr>PowerPoint Presentation</vt:lpstr>
      <vt:lpstr>Robotics Applications </vt:lpstr>
      <vt:lpstr>Use of robots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                        Thank you !                    </vt:lpstr>
      <vt:lpstr>MOTORS</vt:lpstr>
      <vt:lpstr>Types of motors</vt:lpstr>
      <vt:lpstr> AC Motor</vt:lpstr>
      <vt:lpstr>PowerPoint Presentation</vt:lpstr>
      <vt:lpstr>DC Motor</vt:lpstr>
      <vt:lpstr>PowerPoint Presentation</vt:lpstr>
      <vt:lpstr>DC geared motors</vt:lpstr>
      <vt:lpstr>PowerPoint Presentation</vt:lpstr>
      <vt:lpstr>Stepper Motor </vt:lpstr>
      <vt:lpstr>PowerPoint Presentation</vt:lpstr>
      <vt:lpstr>SERVO MOTOR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 Motor </vt:lpstr>
      <vt:lpstr> Remote Controlled Car (Based on two motors)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Anup poudel</cp:lastModifiedBy>
  <cp:revision>191</cp:revision>
  <dcterms:created xsi:type="dcterms:W3CDTF">2019-05-03T07:12:55Z</dcterms:created>
  <dcterms:modified xsi:type="dcterms:W3CDTF">2022-02-23T13:22:24Z</dcterms:modified>
</cp:coreProperties>
</file>